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60" r:id="rId3"/>
    <p:sldId id="259" r:id="rId4"/>
    <p:sldId id="262" r:id="rId5"/>
    <p:sldId id="287" r:id="rId6"/>
    <p:sldId id="288" r:id="rId7"/>
    <p:sldId id="289" r:id="rId8"/>
    <p:sldId id="271" r:id="rId9"/>
    <p:sldId id="290" r:id="rId10"/>
    <p:sldId id="291" r:id="rId11"/>
    <p:sldId id="257" r:id="rId12"/>
    <p:sldId id="278" r:id="rId13"/>
    <p:sldId id="292" r:id="rId14"/>
    <p:sldId id="293" r:id="rId15"/>
    <p:sldId id="272" r:id="rId16"/>
    <p:sldId id="294" r:id="rId17"/>
    <p:sldId id="295" r:id="rId18"/>
    <p:sldId id="296" r:id="rId19"/>
    <p:sldId id="281" r:id="rId20"/>
    <p:sldId id="297" r:id="rId21"/>
    <p:sldId id="282" r:id="rId22"/>
    <p:sldId id="298" r:id="rId23"/>
    <p:sldId id="299" r:id="rId24"/>
    <p:sldId id="300" r:id="rId25"/>
    <p:sldId id="301" r:id="rId26"/>
    <p:sldId id="302" r:id="rId27"/>
    <p:sldId id="303" r:id="rId28"/>
    <p:sldId id="284" r:id="rId29"/>
    <p:sldId id="270" r:id="rId30"/>
  </p:sldIdLst>
  <p:sldSz cx="9144000" cy="5715000" type="screen16x10"/>
  <p:notesSz cx="6858000" cy="9144000"/>
  <p:embeddedFontLst>
    <p:embeddedFont>
      <p:font typeface="Open Sans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C7B1683B-4567-49E4-991B-368EF04162A7}">
  <a:tblStyle styleId="{C7B1683B-4567-49E4-991B-368EF04162A7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4BACC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4BACC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4BACC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4BACC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4BACC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4BACC6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rgbClr val="4BACC6">
              <a:alpha val="20000"/>
            </a:srgb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4BACC6">
              <a:alpha val="20000"/>
            </a:srgb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rgbClr val="4BACC6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rgbClr val="4BACC6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E321475-73BE-4D6A-A7F9-CC13BCEBEE6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996" y="-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686104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149028"/>
            <a:ext cx="85206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229028"/>
            <a:ext cx="8520600" cy="2181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502472"/>
            <a:ext cx="8520600" cy="144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389833"/>
            <a:ext cx="85206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39999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280528"/>
            <a:ext cx="39999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617333"/>
            <a:ext cx="2808000" cy="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544000"/>
            <a:ext cx="2808000" cy="353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500167"/>
            <a:ext cx="6367800" cy="45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39"/>
            <a:ext cx="45720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370194"/>
            <a:ext cx="4045200" cy="1647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114528"/>
            <a:ext cx="4045200" cy="1372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804528"/>
            <a:ext cx="3837000" cy="41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700639"/>
            <a:ext cx="5998800" cy="6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.png"/><Relationship Id="rId10" Type="http://schemas.openxmlformats.org/officeDocument/2006/relationships/oleObject" Target="../embeddings/oleObject9.bin"/><Relationship Id="rId4" Type="http://schemas.openxmlformats.org/officeDocument/2006/relationships/image" Target="../media/image2.jpeg"/><Relationship Id="rId9" Type="http://schemas.openxmlformats.org/officeDocument/2006/relationships/oleObject" Target="../embeddings/oleObject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191070" y="1914434"/>
            <a:ext cx="4941000" cy="22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2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STRATEGIC MANAGEMENT IN </a:t>
            </a:r>
            <a:endParaRPr lang="pl-PL" sz="2000" b="1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ctr"/>
            <a:r>
              <a:rPr lang="en-US" sz="2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POLISH SPORT FEDERATIONS: </a:t>
            </a:r>
            <a:br>
              <a:rPr lang="en-US" sz="2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INTEGRATED VALUE CREATION MODEL AND SETTING </a:t>
            </a:r>
            <a:endParaRPr lang="pl-PL" sz="2000" b="1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ctr"/>
            <a:r>
              <a:rPr lang="en-US" sz="2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STRATEGIC GOALS</a:t>
            </a:r>
            <a:endParaRPr lang="pl-PL" sz="2000" b="1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ctr"/>
            <a:endParaRPr lang="pl-PL" sz="1200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/>
            <a:r>
              <a:rPr lang="en-US" sz="1100" b="1" dirty="0" err="1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Miklós</a:t>
            </a:r>
            <a:r>
              <a:rPr lang="en-US" sz="11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 Stocker, PhD</a:t>
            </a:r>
          </a:p>
          <a:p>
            <a:pPr algn="ctr"/>
            <a:r>
              <a:rPr lang="en-US" sz="11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11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1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 Senior Assistant </a:t>
            </a:r>
            <a:r>
              <a:rPr lang="en-US" sz="11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Professor</a:t>
            </a:r>
            <a:r>
              <a:rPr lang="pl-PL" sz="11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l-PL" sz="1100" dirty="0" err="1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Corvinus</a:t>
            </a:r>
            <a:r>
              <a:rPr lang="pl-PL" sz="11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l-PL" sz="1100" dirty="0" err="1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University</a:t>
            </a:r>
            <a:r>
              <a:rPr lang="pl-PL" sz="11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 of </a:t>
            </a:r>
            <a:r>
              <a:rPr lang="pl-PL" sz="1100" dirty="0" err="1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Budapest</a:t>
            </a:r>
            <a:endParaRPr lang="pl-PL" sz="1100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/>
            <a:r>
              <a:rPr lang="en-US" sz="11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Head of Sport Relations </a:t>
            </a:r>
            <a:r>
              <a:rPr lang="en-US" sz="11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Department</a:t>
            </a:r>
            <a:r>
              <a:rPr lang="pl-PL" sz="11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l-PL" sz="1100" dirty="0" err="1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Ministry</a:t>
            </a:r>
            <a:r>
              <a:rPr lang="pl-PL" sz="11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 of </a:t>
            </a:r>
            <a:r>
              <a:rPr lang="pl-PL" sz="1100" dirty="0" err="1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Human</a:t>
            </a:r>
            <a:r>
              <a:rPr lang="pl-PL" sz="11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l-PL" sz="1100" dirty="0" err="1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Capacities</a:t>
            </a:r>
            <a:endParaRPr lang="pl-PL" sz="1100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/>
            <a:endParaRPr lang="pl-PL" sz="1100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ctr"/>
            <a:r>
              <a:rPr lang="pl-PL" sz="11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Warsaw -  </a:t>
            </a:r>
            <a:r>
              <a:rPr lang="pl-PL" sz="11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28-29/05/2018</a:t>
            </a:r>
            <a:endParaRPr lang="pl-PL" sz="1100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/>
            <a:endParaRPr lang="pl-PL" sz="12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/>
        </p:nvSpPr>
        <p:spPr>
          <a:xfrm>
            <a:off x="1026325" y="542550"/>
            <a:ext cx="56112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Strategic Capabilities </a:t>
            </a:r>
            <a:endParaRPr lang="pl-PL" sz="3000" b="1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/>
            <a:r>
              <a:rPr lang="en-US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and </a:t>
            </a:r>
            <a:r>
              <a:rPr lang="en-US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Competitive Advantage</a:t>
            </a:r>
            <a:endParaRPr sz="30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Shape 141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Shape 142"/>
          <p:cNvSpPr txBox="1"/>
          <p:nvPr/>
        </p:nvSpPr>
        <p:spPr>
          <a:xfrm>
            <a:off x="8182708" y="4936450"/>
            <a:ext cx="633893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63C055A7-606A-4006-8839-A016F0860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5F7F7"/>
              </a:clrFrom>
              <a:clrTo>
                <a:srgbClr val="E5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87126" y="1510861"/>
            <a:ext cx="8586788" cy="404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2"/>
          <p:cNvSpPr txBox="1"/>
          <p:nvPr/>
        </p:nvSpPr>
        <p:spPr>
          <a:xfrm>
            <a:off x="1034250" y="2003624"/>
            <a:ext cx="3883350" cy="264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lang="pl-PL" sz="18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936010" y="3135612"/>
            <a:ext cx="59346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Group exercise</a:t>
            </a:r>
            <a:endParaRPr lang="en-US" sz="60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026325" y="542550"/>
            <a:ext cx="4784075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What are your most important resources and competencies?</a:t>
            </a:r>
            <a:endParaRPr sz="30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431200" y="4936450"/>
            <a:ext cx="38540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sz="1000" dirty="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889424" y="2078820"/>
            <a:ext cx="7571475" cy="28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pl-PL" sz="16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6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Form </a:t>
            </a:r>
            <a:r>
              <a:rPr lang="en-US" sz="16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groups of 4-5 representatives, Choose one of your organizations</a:t>
            </a:r>
          </a:p>
          <a:p>
            <a:pPr lvl="0" algn="just">
              <a:lnSpc>
                <a:spcPct val="115000"/>
              </a:lnSpc>
            </a:pPr>
            <a:endParaRPr lang="en-US" sz="16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r>
              <a:rPr lang="en-US" sz="1600" b="1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Task 1:</a:t>
            </a:r>
          </a:p>
          <a:p>
            <a:pPr lvl="0" algn="just">
              <a:lnSpc>
                <a:spcPct val="115000"/>
              </a:lnSpc>
            </a:pPr>
            <a:r>
              <a:rPr lang="pl-PL" sz="16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6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Try </a:t>
            </a:r>
            <a:r>
              <a:rPr lang="en-US" sz="16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to list as many resources and competences your organization has</a:t>
            </a:r>
          </a:p>
          <a:p>
            <a:pPr lvl="0" algn="just">
              <a:lnSpc>
                <a:spcPct val="115000"/>
              </a:lnSpc>
            </a:pPr>
            <a:r>
              <a:rPr lang="pl-PL" sz="16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6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Categorize </a:t>
            </a:r>
            <a:r>
              <a:rPr lang="en-US" sz="16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them into the Strategic Capabilities and Competitive Advantage matrix</a:t>
            </a:r>
          </a:p>
          <a:p>
            <a:pPr lvl="0" algn="just">
              <a:lnSpc>
                <a:spcPct val="115000"/>
              </a:lnSpc>
            </a:pPr>
            <a:endParaRPr lang="en-US" sz="16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r>
              <a:rPr lang="en-US" sz="1600" b="1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Task 2:</a:t>
            </a:r>
          </a:p>
          <a:p>
            <a:pPr lvl="0" algn="just">
              <a:lnSpc>
                <a:spcPct val="115000"/>
              </a:lnSpc>
            </a:pPr>
            <a:r>
              <a:rPr lang="pl-PL" sz="16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6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Try </a:t>
            </a:r>
            <a:r>
              <a:rPr lang="en-US" sz="16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to list as many resources and competences your organization is longing to have</a:t>
            </a:r>
          </a:p>
          <a:p>
            <a:pPr lvl="0" algn="just">
              <a:lnSpc>
                <a:spcPct val="115000"/>
              </a:lnSpc>
            </a:pPr>
            <a:r>
              <a:rPr lang="pl-PL" sz="16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6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Categorize </a:t>
            </a:r>
            <a:r>
              <a:rPr lang="en-US" sz="16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them into the Strategic Capabilities and Competitive Advantage matrix</a:t>
            </a:r>
          </a:p>
          <a:p>
            <a:pPr lvl="0"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/>
        </p:nvSpPr>
        <p:spPr>
          <a:xfrm>
            <a:off x="782790" y="2632275"/>
            <a:ext cx="3883350" cy="9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endParaRPr lang="pl-PL" sz="1800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/>
            <a:r>
              <a:rPr lang="en-US" sz="18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PART I</a:t>
            </a:r>
            <a:r>
              <a:rPr lang="pl-PL" sz="18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18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: INTEGRATED VALUE CREATION MODEL</a:t>
            </a:r>
            <a:r>
              <a:rPr lang="en-GB" altLang="hu-HU" sz="1800" dirty="0" smtClean="0"/>
              <a:t> </a:t>
            </a:r>
            <a:r>
              <a:rPr lang="en-US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 Created value to stakeholders</a:t>
            </a:r>
            <a:endParaRPr lang="pl-PL" sz="18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026325" y="542550"/>
            <a:ext cx="56112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3000" b="1" dirty="0" err="1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Created</a:t>
            </a:r>
            <a:r>
              <a:rPr lang="pl-PL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l-PL" sz="3000" b="1" dirty="0" err="1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value</a:t>
            </a:r>
            <a:endParaRPr sz="30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458200" y="4936450"/>
            <a:ext cx="35840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sz="1000" dirty="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775970" y="1276905"/>
          <a:ext cx="6550660" cy="4403805"/>
        </p:xfrm>
        <a:graphic>
          <a:graphicData uri="http://schemas.openxmlformats.org/presentationml/2006/ole">
            <p:oleObj spid="_x0000_s5123" name="Visio" r:id="rId6" imgW="10138511" imgH="6802663" progId="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026325" y="542550"/>
            <a:ext cx="4784075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Value</a:t>
            </a:r>
            <a:endParaRPr sz="30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263890" y="4936450"/>
            <a:ext cx="55271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1011374" y="1333260"/>
            <a:ext cx="7571475" cy="28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  <a:buFontTx/>
              <a:buChar char="-"/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Value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is defined as the degree of usefulness or desirability of something, especially in comparison with other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things</a:t>
            </a:r>
            <a:endParaRPr lang="pl-PL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r>
              <a:rPr lang="en-US" sz="1800" b="1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Tangible value:</a:t>
            </a:r>
          </a:p>
          <a:p>
            <a:pPr lvl="0" algn="just">
              <a:lnSpc>
                <a:spcPct val="115000"/>
              </a:lnSpc>
            </a:pP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physical products created or consumed during a need is satisfied which generally can be measured by money owing to its objective nature </a:t>
            </a:r>
            <a:endParaRPr lang="pl-PL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r>
              <a:rPr lang="en-US" sz="1800" b="1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Intangible (immaterial) value </a:t>
            </a:r>
          </a:p>
          <a:p>
            <a:pPr lvl="0" algn="just">
              <a:lnSpc>
                <a:spcPct val="115000"/>
              </a:lnSpc>
            </a:pP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which is hard to be measured by money, as it is created in the individual's mind who participates in the value creation process</a:t>
            </a:r>
          </a:p>
          <a:p>
            <a:pPr lvl="0"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026325" y="542550"/>
            <a:ext cx="4784075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Value categories </a:t>
            </a:r>
            <a:endParaRPr lang="pl-PL" sz="3000" b="1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-US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and </a:t>
            </a:r>
            <a:r>
              <a:rPr lang="en-US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examples</a:t>
            </a:r>
            <a:endParaRPr sz="30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263890" y="4936450"/>
            <a:ext cx="55271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Shape 144"/>
          <p:cNvGraphicFramePr/>
          <p:nvPr/>
        </p:nvGraphicFramePr>
        <p:xfrm>
          <a:off x="1131571" y="1760221"/>
          <a:ext cx="7120888" cy="3404916"/>
        </p:xfrm>
        <a:graphic>
          <a:graphicData uri="http://schemas.openxmlformats.org/drawingml/2006/table">
            <a:tbl>
              <a:tblPr>
                <a:noFill/>
                <a:tableStyleId>{1E321475-73BE-4D6A-A7F9-CC13BCEBEE69}</a:tableStyleId>
              </a:tblPr>
              <a:tblGrid>
                <a:gridCol w="20372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58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63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914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6231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 dirty="0">
                        <a:solidFill>
                          <a:srgbClr val="FFFFFF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D4A8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b="1" dirty="0" err="1" smtClean="0">
                          <a:solidFill>
                            <a:srgbClr val="FFFFFF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Value</a:t>
                      </a:r>
                      <a:endParaRPr sz="1400" b="1" dirty="0">
                        <a:solidFill>
                          <a:srgbClr val="FFFFFF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D4A8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b="1" dirty="0">
                        <a:solidFill>
                          <a:srgbClr val="FFFFFF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D4A8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b="1" dirty="0">
                        <a:solidFill>
                          <a:srgbClr val="FFFFFF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D4A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768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  <a:latin typeface="PT Sans"/>
                        </a:rPr>
                        <a:t>Categories </a:t>
                      </a:r>
                      <a:endParaRPr lang="hu-HU" sz="1400" b="1" dirty="0" smtClean="0">
                        <a:effectLst/>
                        <a:latin typeface="PT Sans"/>
                        <a:ea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PT Sans"/>
                        </a:rPr>
                        <a:t> Materialized</a:t>
                      </a:r>
                      <a:endParaRPr lang="hu-HU" sz="1400" dirty="0">
                        <a:effectLst/>
                        <a:latin typeface="PT Sans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PT Sans"/>
                        </a:rPr>
                        <a:t>Immaterialized</a:t>
                      </a:r>
                      <a:endParaRPr lang="hu-HU" sz="1400" dirty="0">
                        <a:effectLst/>
                        <a:latin typeface="PT Sans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PT Sans"/>
                      </a:endParaRPr>
                    </a:p>
                  </a:txBody>
                  <a:tcPr anchor="ctr">
                    <a:lnL w="952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9625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pl-PL" sz="800" b="1" i="0" u="none" strike="noStrike" cap="none" dirty="0" smtClean="0">
                        <a:solidFill>
                          <a:srgbClr val="FFFFFF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PT Sans"/>
                      </a:endParaRPr>
                    </a:p>
                  </a:txBody>
                  <a:tcPr anchor="ctr">
                    <a:lnL w="952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PT Sans"/>
                        </a:rPr>
                        <a:t>Included in Contract</a:t>
                      </a:r>
                      <a:endParaRPr lang="hu-HU" sz="1400" dirty="0">
                        <a:effectLst/>
                        <a:latin typeface="PT Sans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PT Sans"/>
                        </a:rPr>
                        <a:t>Not Included in Contract</a:t>
                      </a:r>
                      <a:endParaRPr lang="hu-HU" sz="1400" dirty="0">
                        <a:effectLst/>
                        <a:latin typeface="PT Sans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7683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pl-PL" sz="800" b="1" i="0" u="none" strike="noStrike" cap="none" dirty="0" smtClean="0">
                        <a:solidFill>
                          <a:srgbClr val="FFFFFF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PT Sans"/>
                        </a:rPr>
                        <a:t>Tangible Value</a:t>
                      </a:r>
                      <a:endParaRPr lang="hu-HU" sz="1400" dirty="0">
                        <a:effectLst/>
                        <a:latin typeface="PT Sans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PT Sans"/>
                      </a:endParaRPr>
                    </a:p>
                  </a:txBody>
                  <a:tcPr anchor="ctr">
                    <a:lnL w="952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PT Sans"/>
                        </a:rPr>
                        <a:t>Intangible Value</a:t>
                      </a:r>
                      <a:endParaRPr lang="hu-HU" sz="1400" dirty="0" smtClean="0">
                        <a:effectLst/>
                        <a:latin typeface="PT Sans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1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PT Sans"/>
                          <a:ea typeface="Arial"/>
                          <a:cs typeface="Arial"/>
                          <a:sym typeface="Arial"/>
                        </a:rPr>
                        <a:t>Example</a:t>
                      </a:r>
                      <a:endParaRPr lang="hu-HU" sz="1400" b="1" i="0" u="none" strike="noStrike" cap="none" dirty="0">
                        <a:solidFill>
                          <a:srgbClr val="000000"/>
                        </a:solidFill>
                        <a:effectLst/>
                        <a:latin typeface="PT Sans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PT Sans"/>
                          <a:ea typeface="Arial"/>
                          <a:cs typeface="Arial"/>
                          <a:sym typeface="Arial"/>
                        </a:rPr>
                        <a:t>Product</a:t>
                      </a:r>
                      <a:endParaRPr lang="hu-HU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PT Sans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PT Sans"/>
                          <a:ea typeface="Arial"/>
                          <a:cs typeface="Arial"/>
                          <a:sym typeface="Arial"/>
                        </a:rPr>
                        <a:t>Knowledge Increase</a:t>
                      </a:r>
                      <a:endParaRPr lang="hu-HU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PT Sans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PT Sans"/>
                          <a:ea typeface="Arial"/>
                          <a:cs typeface="Arial"/>
                          <a:sym typeface="Arial"/>
                        </a:rPr>
                        <a:t>Reputation, good relationship</a:t>
                      </a:r>
                      <a:endParaRPr lang="hu-HU" sz="1400" b="0" i="0" u="none" strike="noStrike" cap="none">
                        <a:solidFill>
                          <a:srgbClr val="000000"/>
                        </a:solidFill>
                        <a:effectLst/>
                        <a:latin typeface="PT Sans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1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PT Sans"/>
                          <a:ea typeface="Arial"/>
                          <a:cs typeface="Arial"/>
                          <a:sym typeface="Arial"/>
                        </a:rPr>
                        <a:t>Example from Sports</a:t>
                      </a:r>
                      <a:endParaRPr lang="hu-HU" sz="1400" b="1" i="0" u="none" strike="noStrike" cap="none" dirty="0">
                        <a:solidFill>
                          <a:srgbClr val="000000"/>
                        </a:solidFill>
                        <a:effectLst/>
                        <a:latin typeface="PT Sans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PT Sans"/>
                          <a:ea typeface="Arial"/>
                          <a:cs typeface="Arial"/>
                          <a:sym typeface="Arial"/>
                        </a:rPr>
                        <a:t>Merchandise Products</a:t>
                      </a:r>
                      <a:endParaRPr lang="hu-HU" sz="1400" b="0" i="0" u="none" strike="noStrike" cap="none">
                        <a:solidFill>
                          <a:srgbClr val="000000"/>
                        </a:solidFill>
                        <a:effectLst/>
                        <a:latin typeface="PT Sans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PT Sans"/>
                          <a:ea typeface="Arial"/>
                          <a:cs typeface="Arial"/>
                          <a:sym typeface="Arial"/>
                        </a:rPr>
                        <a:t>Cheering Experience</a:t>
                      </a:r>
                      <a:endParaRPr lang="hu-HU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PT Sans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PT Sans"/>
                          <a:ea typeface="Arial"/>
                          <a:cs typeface="Arial"/>
                          <a:sym typeface="Arial"/>
                        </a:rPr>
                        <a:t>Sense of Victory, Glory, Community</a:t>
                      </a:r>
                      <a:endParaRPr lang="hu-HU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PT Sans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026325" y="542550"/>
            <a:ext cx="4784075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Created value to stakeholders</a:t>
            </a:r>
            <a:endParaRPr sz="30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263890" y="4936450"/>
            <a:ext cx="55271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1011374" y="1641870"/>
            <a:ext cx="7571475" cy="28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You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have identified your relevant stakeholders yesterday</a:t>
            </a:r>
          </a:p>
          <a:p>
            <a:pPr lvl="0"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Task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lvl="0"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Who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are those relevant stakeholders?  What kind of value does your organization create to them?</a:t>
            </a:r>
          </a:p>
          <a:p>
            <a:pPr lvl="0"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What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is the contribution from the recipient for the value he has got?</a:t>
            </a:r>
          </a:p>
          <a:p>
            <a:pPr lvl="0"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/>
        </p:nvSpPr>
        <p:spPr>
          <a:xfrm>
            <a:off x="782790" y="2060775"/>
            <a:ext cx="3883350" cy="9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endParaRPr lang="pl-PL" sz="1800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/>
            <a:r>
              <a:rPr lang="en-US" sz="18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PART </a:t>
            </a:r>
            <a:r>
              <a:rPr lang="pl-PL" sz="18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18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pl-PL" sz="18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18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18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SETTING GOALS</a:t>
            </a:r>
            <a:endParaRPr lang="pl-PL" sz="1800" b="1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/>
            <a:endParaRPr lang="pl-PL" sz="1800" b="1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Mission</a:t>
            </a:r>
          </a:p>
          <a:p>
            <a:pPr lvl="0"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Vision</a:t>
            </a:r>
          </a:p>
          <a:p>
            <a:pPr lvl="0"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Value Statement</a:t>
            </a:r>
          </a:p>
          <a:p>
            <a:pPr lvl="0"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Objectives</a:t>
            </a:r>
          </a:p>
          <a:p>
            <a:pPr algn="ctr"/>
            <a:endParaRPr lang="pl-PL" sz="1800" b="1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/>
            <a:endParaRPr lang="pl-PL" sz="1800" b="1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/>
            <a:r>
              <a:rPr lang="en-US" sz="18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lang="pl-PL" sz="18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026325" y="542550"/>
            <a:ext cx="4784075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l-PL" sz="3000" b="1" dirty="0" err="1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Mission</a:t>
            </a:r>
            <a:r>
              <a:rPr lang="pl-PL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l-PL" sz="3000" b="1" dirty="0" err="1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statements</a:t>
            </a:r>
            <a:endParaRPr sz="3000" b="1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488800" y="4936450"/>
            <a:ext cx="32780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sz="1000" dirty="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967725" y="1545120"/>
            <a:ext cx="6577875" cy="28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2575" indent="-282575" algn="just" eaLnBrk="1" hangingPunct="1"/>
            <a:r>
              <a:rPr lang="en-GB" altLang="hu-HU" sz="1800" b="1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 mission statement </a:t>
            </a:r>
            <a:r>
              <a:rPr lang="en-GB" altLang="hu-HU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aims to provide employees </a:t>
            </a:r>
            <a:r>
              <a:rPr lang="en-GB" altLang="hu-HU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and</a:t>
            </a:r>
            <a:r>
              <a:rPr lang="pl-PL" altLang="hu-HU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altLang="hu-HU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stakeholders </a:t>
            </a:r>
            <a:r>
              <a:rPr lang="en-GB" altLang="hu-HU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with clarity about the overriding purpose of the </a:t>
            </a:r>
            <a:r>
              <a:rPr lang="en-GB" altLang="hu-HU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organisation</a:t>
            </a:r>
            <a:endParaRPr lang="pl-PL" altLang="hu-HU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282575" indent="-282575" eaLnBrk="1" hangingPunct="1"/>
            <a:endParaRPr lang="en-GB" altLang="hu-HU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282575" indent="-282575" eaLnBrk="1" hangingPunct="1"/>
            <a:r>
              <a:rPr lang="en-GB" altLang="hu-HU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 mission statement should answer the questions:  </a:t>
            </a:r>
          </a:p>
          <a:p>
            <a:pPr marL="282575" indent="-282575" eaLnBrk="1" hangingPunct="1">
              <a:buFont typeface="Arial" panose="020B0604020202020204" pitchFamily="34" charset="0"/>
              <a:buNone/>
            </a:pPr>
            <a:r>
              <a:rPr lang="en-GB" altLang="hu-HU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	 		</a:t>
            </a:r>
            <a:endParaRPr lang="pl-PL" altLang="hu-HU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282575" indent="-282575" algn="r" eaLnBrk="1" hangingPunct="1">
              <a:buFont typeface="Arial" panose="020B0604020202020204" pitchFamily="34" charset="0"/>
              <a:buNone/>
            </a:pPr>
            <a:r>
              <a:rPr lang="en-GB" altLang="hu-HU" sz="1800" i="1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What </a:t>
            </a:r>
            <a:r>
              <a:rPr lang="en-GB" altLang="hu-HU" sz="1800" i="1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business are we in?’</a:t>
            </a:r>
          </a:p>
          <a:p>
            <a:pPr marL="282575" indent="-282575" algn="r" eaLnBrk="1" hangingPunct="1">
              <a:buFont typeface="Arial" panose="020B0604020202020204" pitchFamily="34" charset="0"/>
              <a:buNone/>
            </a:pPr>
            <a:r>
              <a:rPr lang="en-GB" altLang="hu-HU" sz="1800" i="1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			‘How do we make a difference?’</a:t>
            </a:r>
          </a:p>
          <a:p>
            <a:pPr marL="282575" indent="-282575" algn="r" eaLnBrk="1" hangingPunct="1">
              <a:buFont typeface="Arial" panose="020B0604020202020204" pitchFamily="34" charset="0"/>
              <a:buNone/>
            </a:pPr>
            <a:r>
              <a:rPr lang="en-GB" altLang="hu-HU" sz="1800" i="1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			‘Why do we do this?’</a:t>
            </a:r>
          </a:p>
          <a:p>
            <a:pPr lvl="0"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/>
        </p:nvSpPr>
        <p:spPr>
          <a:xfrm>
            <a:off x="1026325" y="542550"/>
            <a:ext cx="56112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l-PL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Schedule</a:t>
            </a:r>
            <a:endParaRPr sz="30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" name="Shape 79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Shape 80"/>
          <p:cNvSpPr txBox="1"/>
          <p:nvPr/>
        </p:nvSpPr>
        <p:spPr>
          <a:xfrm>
            <a:off x="969150" y="1177615"/>
            <a:ext cx="5964450" cy="28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1000"/>
              </a:spcBef>
              <a:spcAft>
                <a:spcPts val="1000"/>
              </a:spcAft>
            </a:pPr>
            <a:r>
              <a:rPr lang="pl-PL" dirty="0" smtClean="0">
                <a:solidFill>
                  <a:srgbClr val="0055A4"/>
                </a:solidFill>
                <a:latin typeface="Open Sans"/>
                <a:ea typeface="Open Sans"/>
                <a:cs typeface="Open Sans"/>
                <a:sym typeface="Open Sans"/>
              </a:rPr>
              <a:t>1. </a:t>
            </a:r>
            <a:r>
              <a:rPr lang="en-US" b="1" dirty="0" smtClean="0">
                <a:solidFill>
                  <a:srgbClr val="0055A4"/>
                </a:solidFill>
                <a:latin typeface="Open Sans"/>
                <a:ea typeface="Open Sans"/>
                <a:cs typeface="Open Sans"/>
                <a:sym typeface="Open Sans"/>
              </a:rPr>
              <a:t>Introduction</a:t>
            </a:r>
            <a:endParaRPr lang="en-US" b="1" dirty="0" smtClean="0">
              <a:solidFill>
                <a:srgbClr val="0055A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spcBef>
                <a:spcPts val="1000"/>
              </a:spcBef>
              <a:spcAft>
                <a:spcPts val="1000"/>
              </a:spcAft>
            </a:pPr>
            <a:r>
              <a:rPr lang="pl-PL" dirty="0" smtClean="0">
                <a:solidFill>
                  <a:srgbClr val="0055A4"/>
                </a:solidFill>
                <a:latin typeface="Open Sans"/>
                <a:ea typeface="Open Sans"/>
                <a:cs typeface="Open Sans"/>
                <a:sym typeface="Open Sans"/>
              </a:rPr>
              <a:t>2. </a:t>
            </a:r>
            <a:r>
              <a:rPr lang="en-US" b="1" dirty="0" smtClean="0">
                <a:solidFill>
                  <a:srgbClr val="0055A4"/>
                </a:solidFill>
                <a:latin typeface="Open Sans"/>
                <a:ea typeface="Open Sans"/>
                <a:cs typeface="Open Sans"/>
                <a:sym typeface="Open Sans"/>
              </a:rPr>
              <a:t>Part </a:t>
            </a:r>
            <a:r>
              <a:rPr lang="en-US" b="1" dirty="0" smtClean="0">
                <a:solidFill>
                  <a:srgbClr val="0055A4"/>
                </a:solidFill>
                <a:latin typeface="Open Sans"/>
                <a:ea typeface="Open Sans"/>
                <a:cs typeface="Open Sans"/>
                <a:sym typeface="Open Sans"/>
              </a:rPr>
              <a:t>I:</a:t>
            </a:r>
            <a:r>
              <a:rPr lang="en-US" dirty="0" smtClean="0">
                <a:solidFill>
                  <a:srgbClr val="0055A4"/>
                </a:solidFill>
                <a:latin typeface="Open Sans"/>
                <a:ea typeface="Open Sans"/>
                <a:cs typeface="Open Sans"/>
                <a:sym typeface="Open Sans"/>
              </a:rPr>
              <a:t> Integrated Value Creation Model</a:t>
            </a:r>
          </a:p>
          <a:p>
            <a:pPr lvl="0">
              <a:spcBef>
                <a:spcPts val="1000"/>
              </a:spcBef>
              <a:spcAft>
                <a:spcPts val="1000"/>
              </a:spcAft>
            </a:pPr>
            <a:r>
              <a:rPr lang="pl-PL" dirty="0" smtClean="0">
                <a:solidFill>
                  <a:srgbClr val="0055A4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dirty="0" smtClean="0">
                <a:solidFill>
                  <a:srgbClr val="0055A4"/>
                </a:solidFill>
                <a:latin typeface="Open Sans"/>
                <a:ea typeface="Open Sans"/>
                <a:cs typeface="Open Sans"/>
                <a:sym typeface="Open Sans"/>
              </a:rPr>
              <a:t>Resources </a:t>
            </a:r>
            <a:r>
              <a:rPr lang="en-US" dirty="0" smtClean="0">
                <a:solidFill>
                  <a:srgbClr val="0055A4"/>
                </a:solidFill>
                <a:latin typeface="Open Sans"/>
                <a:ea typeface="Open Sans"/>
                <a:cs typeface="Open Sans"/>
                <a:sym typeface="Open Sans"/>
              </a:rPr>
              <a:t>and competences </a:t>
            </a:r>
          </a:p>
          <a:p>
            <a:pPr lvl="0">
              <a:spcBef>
                <a:spcPts val="1000"/>
              </a:spcBef>
              <a:spcAft>
                <a:spcPts val="1000"/>
              </a:spcAft>
            </a:pPr>
            <a:r>
              <a:rPr lang="pl-PL" dirty="0" smtClean="0">
                <a:solidFill>
                  <a:srgbClr val="0055A4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dirty="0" smtClean="0">
                <a:solidFill>
                  <a:srgbClr val="0055A4"/>
                </a:solidFill>
                <a:latin typeface="Open Sans"/>
                <a:ea typeface="Open Sans"/>
                <a:cs typeface="Open Sans"/>
                <a:sym typeface="Open Sans"/>
              </a:rPr>
              <a:t>Competitive </a:t>
            </a:r>
            <a:r>
              <a:rPr lang="en-US" dirty="0" smtClean="0">
                <a:solidFill>
                  <a:srgbClr val="0055A4"/>
                </a:solidFill>
                <a:latin typeface="Open Sans"/>
                <a:ea typeface="Open Sans"/>
                <a:cs typeface="Open Sans"/>
                <a:sym typeface="Open Sans"/>
              </a:rPr>
              <a:t>advantage</a:t>
            </a:r>
          </a:p>
          <a:p>
            <a:pPr lvl="0">
              <a:spcBef>
                <a:spcPts val="1000"/>
              </a:spcBef>
              <a:spcAft>
                <a:spcPts val="1000"/>
              </a:spcAft>
            </a:pPr>
            <a:r>
              <a:rPr lang="pl-PL" dirty="0" smtClean="0">
                <a:solidFill>
                  <a:srgbClr val="0055A4"/>
                </a:solidFill>
                <a:latin typeface="Open Sans"/>
                <a:ea typeface="Open Sans"/>
                <a:cs typeface="Open Sans"/>
                <a:sym typeface="Open Sans"/>
              </a:rPr>
              <a:t>3.  </a:t>
            </a:r>
            <a:r>
              <a:rPr lang="en-US" b="1" dirty="0" smtClean="0">
                <a:solidFill>
                  <a:srgbClr val="0055A4"/>
                </a:solidFill>
                <a:latin typeface="Open Sans"/>
                <a:ea typeface="Open Sans"/>
                <a:cs typeface="Open Sans"/>
                <a:sym typeface="Open Sans"/>
              </a:rPr>
              <a:t>Part </a:t>
            </a:r>
            <a:r>
              <a:rPr lang="en-US" b="1" dirty="0" smtClean="0">
                <a:solidFill>
                  <a:srgbClr val="0055A4"/>
                </a:solidFill>
                <a:latin typeface="Open Sans"/>
                <a:ea typeface="Open Sans"/>
                <a:cs typeface="Open Sans"/>
                <a:sym typeface="Open Sans"/>
              </a:rPr>
              <a:t>II: </a:t>
            </a:r>
            <a:r>
              <a:rPr lang="en-US" dirty="0" smtClean="0">
                <a:solidFill>
                  <a:srgbClr val="0055A4"/>
                </a:solidFill>
                <a:latin typeface="Open Sans"/>
                <a:ea typeface="Open Sans"/>
                <a:cs typeface="Open Sans"/>
                <a:sym typeface="Open Sans"/>
              </a:rPr>
              <a:t>Integrated Value Creation Model</a:t>
            </a:r>
          </a:p>
          <a:p>
            <a:pPr lvl="0">
              <a:spcBef>
                <a:spcPts val="1000"/>
              </a:spcBef>
              <a:spcAft>
                <a:spcPts val="1000"/>
              </a:spcAft>
            </a:pPr>
            <a:r>
              <a:rPr lang="pl-PL" dirty="0" smtClean="0">
                <a:solidFill>
                  <a:srgbClr val="0055A4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dirty="0" smtClean="0">
                <a:solidFill>
                  <a:srgbClr val="0055A4"/>
                </a:solidFill>
                <a:latin typeface="Open Sans"/>
                <a:ea typeface="Open Sans"/>
                <a:cs typeface="Open Sans"/>
                <a:sym typeface="Open Sans"/>
              </a:rPr>
              <a:t>Created </a:t>
            </a:r>
            <a:r>
              <a:rPr lang="en-US" dirty="0" smtClean="0">
                <a:solidFill>
                  <a:srgbClr val="0055A4"/>
                </a:solidFill>
                <a:latin typeface="Open Sans"/>
                <a:ea typeface="Open Sans"/>
                <a:cs typeface="Open Sans"/>
                <a:sym typeface="Open Sans"/>
              </a:rPr>
              <a:t>value to stakeholders</a:t>
            </a:r>
          </a:p>
          <a:p>
            <a:pPr lvl="0">
              <a:spcBef>
                <a:spcPts val="1000"/>
              </a:spcBef>
              <a:spcAft>
                <a:spcPts val="1000"/>
              </a:spcAft>
            </a:pPr>
            <a:r>
              <a:rPr lang="pl-PL" dirty="0" smtClean="0">
                <a:solidFill>
                  <a:srgbClr val="0055A4"/>
                </a:solidFill>
                <a:latin typeface="Open Sans"/>
                <a:ea typeface="Open Sans"/>
                <a:cs typeface="Open Sans"/>
                <a:sym typeface="Open Sans"/>
              </a:rPr>
              <a:t>4. </a:t>
            </a:r>
            <a:r>
              <a:rPr lang="en-US" b="1" dirty="0" smtClean="0">
                <a:solidFill>
                  <a:srgbClr val="0055A4"/>
                </a:solidFill>
                <a:latin typeface="Open Sans"/>
                <a:ea typeface="Open Sans"/>
                <a:cs typeface="Open Sans"/>
                <a:sym typeface="Open Sans"/>
              </a:rPr>
              <a:t>Part </a:t>
            </a:r>
            <a:r>
              <a:rPr lang="en-US" b="1" dirty="0" smtClean="0">
                <a:solidFill>
                  <a:srgbClr val="0055A4"/>
                </a:solidFill>
                <a:latin typeface="Open Sans"/>
                <a:ea typeface="Open Sans"/>
                <a:cs typeface="Open Sans"/>
                <a:sym typeface="Open Sans"/>
              </a:rPr>
              <a:t>III: </a:t>
            </a:r>
            <a:r>
              <a:rPr lang="en-US" dirty="0" smtClean="0">
                <a:solidFill>
                  <a:srgbClr val="0055A4"/>
                </a:solidFill>
                <a:latin typeface="Open Sans"/>
                <a:ea typeface="Open Sans"/>
                <a:cs typeface="Open Sans"/>
                <a:sym typeface="Open Sans"/>
              </a:rPr>
              <a:t>Setting goals</a:t>
            </a:r>
          </a:p>
          <a:p>
            <a:pPr lvl="0">
              <a:spcBef>
                <a:spcPts val="1000"/>
              </a:spcBef>
              <a:spcAft>
                <a:spcPts val="1000"/>
              </a:spcAft>
            </a:pPr>
            <a:r>
              <a:rPr lang="pl-PL" dirty="0" smtClean="0">
                <a:solidFill>
                  <a:srgbClr val="0055A4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dirty="0" smtClean="0">
                <a:solidFill>
                  <a:srgbClr val="0055A4"/>
                </a:solidFill>
                <a:latin typeface="Open Sans"/>
                <a:ea typeface="Open Sans"/>
                <a:cs typeface="Open Sans"/>
                <a:sym typeface="Open Sans"/>
              </a:rPr>
              <a:t>Mission</a:t>
            </a:r>
            <a:r>
              <a:rPr lang="en-US" dirty="0" smtClean="0">
                <a:solidFill>
                  <a:srgbClr val="0055A4"/>
                </a:solidFill>
                <a:latin typeface="Open Sans"/>
                <a:ea typeface="Open Sans"/>
                <a:cs typeface="Open Sans"/>
                <a:sym typeface="Open Sans"/>
              </a:rPr>
              <a:t>, vision, value statement and objectives</a:t>
            </a:r>
          </a:p>
          <a:p>
            <a:pPr lvl="0">
              <a:spcBef>
                <a:spcPts val="1000"/>
              </a:spcBef>
              <a:spcAft>
                <a:spcPts val="1000"/>
              </a:spcAft>
            </a:pPr>
            <a:r>
              <a:rPr lang="pl-PL" dirty="0" smtClean="0">
                <a:solidFill>
                  <a:srgbClr val="0055A4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dirty="0" smtClean="0">
                <a:solidFill>
                  <a:srgbClr val="0055A4"/>
                </a:solidFill>
                <a:latin typeface="Open Sans"/>
                <a:ea typeface="Open Sans"/>
                <a:cs typeface="Open Sans"/>
                <a:sym typeface="Open Sans"/>
              </a:rPr>
              <a:t>Development </a:t>
            </a:r>
            <a:r>
              <a:rPr lang="en-US" dirty="0" smtClean="0">
                <a:solidFill>
                  <a:srgbClr val="0055A4"/>
                </a:solidFill>
                <a:latin typeface="Open Sans"/>
                <a:ea typeface="Open Sans"/>
                <a:cs typeface="Open Sans"/>
                <a:sym typeface="Open Sans"/>
              </a:rPr>
              <a:t>projects to reach strategic goals</a:t>
            </a:r>
          </a:p>
          <a:p>
            <a:pPr marL="0" lvl="0" indent="0" rtl="0">
              <a:spcBef>
                <a:spcPts val="1000"/>
              </a:spcBef>
              <a:spcAft>
                <a:spcPts val="1000"/>
              </a:spcAft>
              <a:buNone/>
            </a:pPr>
            <a:endParaRPr dirty="0">
              <a:solidFill>
                <a:srgbClr val="0055A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 txBox="1"/>
          <p:nvPr/>
        </p:nvSpPr>
        <p:spPr>
          <a:xfrm>
            <a:off x="8563101" y="4936450"/>
            <a:ext cx="253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026325" y="542550"/>
            <a:ext cx="4784075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l-PL" sz="3000" b="1" dirty="0" err="1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Mission</a:t>
            </a:r>
            <a:r>
              <a:rPr lang="pl-PL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l-PL" sz="3000" b="1" dirty="0" err="1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statements</a:t>
            </a:r>
            <a:endParaRPr sz="3000" b="1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488800" y="4936450"/>
            <a:ext cx="32780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sz="1000" dirty="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967725" y="2676690"/>
            <a:ext cx="6577875" cy="28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800" b="1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Mission statement: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At IBM, we strive to lead in the invention, development and manufacture of the industry's most advanced information technologies, including computer systems, software, storage systems and microelectronics.</a:t>
            </a:r>
            <a:b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We translate these advanced technologies into value for our customers through our professional solutions, services and consulting businesses worldwide</a:t>
            </a: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" name="Picture 4" descr="IBM logo">
            <a:extLst>
              <a:ext uri="{FF2B5EF4-FFF2-40B4-BE49-F238E27FC236}">
                <a16:creationId xmlns:a16="http://schemas.microsoft.com/office/drawing/2014/main" xmlns="" id="{E34713AD-1E77-4A3C-A8F7-13ED8CD4A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3550" y="1577658"/>
            <a:ext cx="216217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Rometty">
            <a:extLst>
              <a:ext uri="{FF2B5EF4-FFF2-40B4-BE49-F238E27FC236}">
                <a16:creationId xmlns:a16="http://schemas.microsoft.com/office/drawing/2014/main" xmlns="" id="{65CAE44B-5045-4EF0-AF9C-D9118D985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4460" y="1174871"/>
            <a:ext cx="2969260" cy="139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026325" y="542550"/>
            <a:ext cx="4784075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Vision statements</a:t>
            </a:r>
            <a:endParaRPr sz="3000" b="1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431200" y="4936450"/>
            <a:ext cx="38540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967725" y="1728000"/>
            <a:ext cx="6577875" cy="28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en-US" sz="1800" b="1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 vision statement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is concerned with the desired future state of the </a:t>
            </a:r>
            <a:r>
              <a:rPr lang="en-US" sz="1800" dirty="0" err="1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organisation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; an aspiration that will enthuse, gain commitment and stretch performance.</a:t>
            </a:r>
          </a:p>
          <a:p>
            <a:pPr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ct val="115000"/>
              </a:lnSpc>
            </a:pP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 vision statement should answer the question :</a:t>
            </a:r>
          </a:p>
          <a:p>
            <a:pPr algn="just">
              <a:lnSpc>
                <a:spcPct val="115000"/>
              </a:lnSpc>
            </a:pP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			</a:t>
            </a:r>
            <a:r>
              <a:rPr lang="en-US" sz="1800" i="1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‘What do we want to achieve?’</a:t>
            </a:r>
            <a:endParaRPr lang="en-US" sz="1800" i="1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026325" y="542550"/>
            <a:ext cx="4784075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Visio</a:t>
            </a:r>
            <a:r>
              <a:rPr lang="pl-PL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n</a:t>
            </a:r>
            <a:endParaRPr sz="3000" b="1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431200" y="4936450"/>
            <a:ext cx="38540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967725" y="1259370"/>
            <a:ext cx="6577875" cy="28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1800" b="1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Vision in Hungarian Sport Strategy:</a:t>
            </a:r>
          </a:p>
          <a:p>
            <a:pPr lvl="1"/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GB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Every </a:t>
            </a:r>
            <a:r>
              <a:rPr lang="en-GB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children should do sport</a:t>
            </a:r>
          </a:p>
          <a:p>
            <a:pPr lvl="1"/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GB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Quality </a:t>
            </a:r>
            <a:r>
              <a:rPr lang="en-GB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sport infrastructure should be </a:t>
            </a:r>
            <a:r>
              <a:rPr lang="en-GB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available</a:t>
            </a:r>
            <a:endParaRPr lang="en-GB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1"/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GB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Host </a:t>
            </a:r>
            <a:r>
              <a:rPr lang="en-GB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as many international sport events as possible</a:t>
            </a:r>
          </a:p>
          <a:p>
            <a:endParaRPr lang="pl-PL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-GB" sz="1800" b="1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GE </a:t>
            </a:r>
            <a:r>
              <a:rPr lang="en-GB" sz="1800" b="1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Transportation:</a:t>
            </a:r>
          </a:p>
          <a:p>
            <a:pPr lvl="1"/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GB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Being </a:t>
            </a:r>
            <a:r>
              <a:rPr lang="en-GB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 global technology leader &amp; supplier to the railroad, mining, marine, stationary power &amp; drilling industries</a:t>
            </a:r>
          </a:p>
          <a:p>
            <a:endParaRPr lang="pl-PL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-GB" sz="1800" b="1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Vision </a:t>
            </a:r>
            <a:r>
              <a:rPr lang="en-GB" sz="1800" b="1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of Hungarian Table Tennis Association:</a:t>
            </a:r>
          </a:p>
          <a:p>
            <a:pPr lvl="1"/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GB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The </a:t>
            </a:r>
            <a:r>
              <a:rPr lang="en-GB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common vision of the Hungarian table tennis society is the healthy Hungarian Nation, from which hundreds of thousands choose table tennis as regular exercise for health prevention</a:t>
            </a:r>
          </a:p>
          <a:p>
            <a:pPr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026325" y="542550"/>
            <a:ext cx="4784075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Statement of corporate values</a:t>
            </a:r>
            <a:endParaRPr sz="3000" b="1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431200" y="4936450"/>
            <a:ext cx="38540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967725" y="1728000"/>
            <a:ext cx="6577875" cy="28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en-US" sz="1800" b="1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 statement of corporate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values should communicate the underlying and enduring core </a:t>
            </a:r>
            <a:r>
              <a:rPr lang="en-US" sz="1800" i="1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‘principles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’ that guide an </a:t>
            </a:r>
            <a:r>
              <a:rPr lang="en-US" sz="1800" dirty="0" err="1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organisation’s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strategy and define the way that the </a:t>
            </a:r>
            <a:r>
              <a:rPr lang="en-US" sz="1800" dirty="0" err="1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organisation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should operate.</a:t>
            </a:r>
          </a:p>
          <a:p>
            <a:pPr algn="just">
              <a:lnSpc>
                <a:spcPct val="115000"/>
              </a:lnSpc>
            </a:pPr>
            <a:endParaRPr lang="pl-PL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ct val="115000"/>
              </a:lnSpc>
            </a:pP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Such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core values should remain intact whatever the circumstances and constraints faced by the </a:t>
            </a:r>
            <a:r>
              <a:rPr lang="en-US" sz="1800" dirty="0" err="1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organisation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just">
              <a:lnSpc>
                <a:spcPct val="115000"/>
              </a:lnSpc>
            </a:pPr>
            <a:endParaRPr lang="pl-PL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ct val="115000"/>
              </a:lnSpc>
            </a:pP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Also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known as the corporate philosophy</a:t>
            </a:r>
          </a:p>
          <a:p>
            <a:pPr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026325" y="542550"/>
            <a:ext cx="4784075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Value statement examples</a:t>
            </a:r>
            <a:endParaRPr sz="3000" b="1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431200" y="4936450"/>
            <a:ext cx="38540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967725" y="1728000"/>
            <a:ext cx="4004325" cy="28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en-US" sz="1800" b="1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KPMG:</a:t>
            </a:r>
          </a:p>
          <a:p>
            <a:pPr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People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, Knowledge,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Client</a:t>
            </a:r>
            <a:endParaRPr lang="pl-PL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ct val="115000"/>
              </a:lnSpc>
            </a:pPr>
            <a:r>
              <a:rPr lang="en-US" sz="1800" b="1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HTTA</a:t>
            </a:r>
          </a:p>
          <a:p>
            <a:pPr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Children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playing table tennis</a:t>
            </a:r>
          </a:p>
          <a:p>
            <a:pPr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Humbleness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diligence</a:t>
            </a: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hard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work</a:t>
            </a:r>
          </a:p>
          <a:p>
            <a:pPr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Coaching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and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knowledge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sharing</a:t>
            </a:r>
          </a:p>
          <a:p>
            <a:pPr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Health</a:t>
            </a: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" name="Picture 4" descr="2013-06-26 12">
            <a:extLst>
              <a:ext uri="{FF2B5EF4-FFF2-40B4-BE49-F238E27FC236}">
                <a16:creationId xmlns:a16="http://schemas.microsoft.com/office/drawing/2014/main" xmlns="" id="{7BED2477-F13A-4F2E-8115-512B3C160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1767" y="1874520"/>
            <a:ext cx="3793989" cy="213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026325" y="542550"/>
            <a:ext cx="4784075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 sz="3000" b="1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431200" y="4936450"/>
            <a:ext cx="38540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967725" y="1419390"/>
            <a:ext cx="7124715" cy="28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en-US" sz="1800" b="1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Objectives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are statements of specific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outcomes </a:t>
            </a:r>
            <a:endParaRPr lang="pl-PL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ct val="115000"/>
              </a:lnSpc>
            </a:pP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that are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to be achieved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pl-PL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ct val="115000"/>
              </a:lnSpc>
            </a:pPr>
            <a:r>
              <a:rPr lang="en-US" sz="1800" b="1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Objectives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are frequently expressed in: </a:t>
            </a:r>
            <a:endParaRPr lang="pl-PL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financial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terms (e.g. desired profit levels)</a:t>
            </a:r>
          </a:p>
          <a:p>
            <a:pPr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market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terms (e.g. desired market share)</a:t>
            </a:r>
          </a:p>
          <a:p>
            <a:pPr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i</a:t>
            </a:r>
            <a:r>
              <a:rPr lang="en-US" sz="1800" dirty="0" err="1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ncreasingly</a:t>
            </a: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social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terms (e.g.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corporate</a:t>
            </a:r>
            <a:endParaRPr lang="pl-PL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ct val="115000"/>
              </a:lnSpc>
            </a:pP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social</a:t>
            </a: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responsibility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targets)</a:t>
            </a:r>
          </a:p>
          <a:p>
            <a:pPr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026325" y="542550"/>
            <a:ext cx="4784075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Strategic objectives – examples </a:t>
            </a:r>
            <a:endParaRPr sz="3000" b="1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431200" y="4936450"/>
            <a:ext cx="38540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887715" y="1728000"/>
            <a:ext cx="8176275" cy="28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altLang="hu-HU" sz="1800" b="1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Strategic objectives at IBM: </a:t>
            </a:r>
          </a:p>
          <a:p>
            <a:pPr lvl="1"/>
            <a:r>
              <a:rPr lang="pl-PL" altLang="hu-HU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GB" altLang="hu-HU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To </a:t>
            </a:r>
            <a:r>
              <a:rPr lang="en-GB" altLang="hu-HU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grow revenues at least 5% each year</a:t>
            </a:r>
          </a:p>
          <a:p>
            <a:pPr lvl="1"/>
            <a:r>
              <a:rPr lang="pl-PL" altLang="hu-HU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GB" altLang="hu-HU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To </a:t>
            </a:r>
            <a:r>
              <a:rPr lang="en-GB" altLang="hu-HU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increase earnings per share at least 10%</a:t>
            </a:r>
          </a:p>
          <a:p>
            <a:endParaRPr lang="en-GB" altLang="hu-HU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-GB" altLang="hu-HU" sz="1800" b="1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Strategic objectives at </a:t>
            </a:r>
            <a:r>
              <a:rPr lang="en-GB" altLang="hu-HU" sz="1800" b="1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HTTA</a:t>
            </a:r>
            <a:r>
              <a:rPr lang="pl-PL" altLang="hu-HU" sz="1800" b="1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lang="en-GB" altLang="hu-HU" sz="1800" b="1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1"/>
            <a:r>
              <a:rPr lang="pl-PL" altLang="hu-HU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GB" altLang="hu-HU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Increase </a:t>
            </a:r>
            <a:r>
              <a:rPr lang="en-GB" altLang="hu-HU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number of registered table tennis players to 7500 in 2020</a:t>
            </a:r>
          </a:p>
          <a:p>
            <a:pPr lvl="1"/>
            <a:r>
              <a:rPr lang="pl-PL" altLang="hu-HU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GB" altLang="hu-HU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Increase </a:t>
            </a:r>
            <a:r>
              <a:rPr lang="en-GB" altLang="hu-HU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number of table tennis coaches to 300 in 2020</a:t>
            </a:r>
          </a:p>
          <a:p>
            <a:pPr lvl="1"/>
            <a:r>
              <a:rPr lang="pl-PL" altLang="hu-HU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GB" altLang="hu-HU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Increase </a:t>
            </a:r>
            <a:r>
              <a:rPr lang="en-GB" altLang="hu-HU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the </a:t>
            </a:r>
            <a:r>
              <a:rPr lang="hu-HU" altLang="hu-HU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number of </a:t>
            </a:r>
            <a:r>
              <a:rPr lang="en-GB" altLang="hu-HU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sponsorship relationships and </a:t>
            </a:r>
            <a:r>
              <a:rPr lang="hu-HU" altLang="hu-HU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their </a:t>
            </a:r>
            <a:r>
              <a:rPr lang="en-GB" altLang="hu-HU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cash in-flow</a:t>
            </a:r>
          </a:p>
          <a:p>
            <a:pPr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026325" y="542550"/>
            <a:ext cx="4784075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Strategic objectives can only be reached with developmental projects</a:t>
            </a:r>
            <a:endParaRPr sz="3000" b="1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431200" y="4936450"/>
            <a:ext cx="38540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887715" y="2116620"/>
            <a:ext cx="3398535" cy="106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Current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state – base plan</a:t>
            </a:r>
          </a:p>
          <a:p>
            <a:pPr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Developmental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projects</a:t>
            </a:r>
          </a:p>
          <a:p>
            <a:pPr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Desired state</a:t>
            </a: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8" name="Csoportba foglalás 10">
            <a:extLst>
              <a:ext uri="{FF2B5EF4-FFF2-40B4-BE49-F238E27FC236}">
                <a16:creationId xmlns:a16="http://schemas.microsoft.com/office/drawing/2014/main" xmlns="" id="{59823D0D-7113-4DA5-B01A-7099D61A68B5}"/>
              </a:ext>
            </a:extLst>
          </p:cNvPr>
          <p:cNvGrpSpPr/>
          <p:nvPr/>
        </p:nvGrpSpPr>
        <p:grpSpPr>
          <a:xfrm>
            <a:off x="256095" y="3208722"/>
            <a:ext cx="6533326" cy="2414838"/>
            <a:chOff x="20516" y="2322635"/>
            <a:chExt cx="8513885" cy="3427534"/>
          </a:xfrm>
        </p:grpSpPr>
        <p:graphicFrame>
          <p:nvGraphicFramePr>
            <p:cNvPr id="9" name="Object 3">
              <a:extLst>
                <a:ext uri="{FF2B5EF4-FFF2-40B4-BE49-F238E27FC236}">
                  <a16:creationId xmlns:a16="http://schemas.microsoft.com/office/drawing/2014/main" xmlns="" id="{236ED9E4-2643-44B8-8923-D2C9F25DD69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989884448"/>
                </p:ext>
              </p:extLst>
            </p:nvPr>
          </p:nvGraphicFramePr>
          <p:xfrm>
            <a:off x="20516" y="2322635"/>
            <a:ext cx="8513885" cy="3427534"/>
          </p:xfrm>
          <a:graphic>
            <a:graphicData uri="http://schemas.openxmlformats.org/presentationml/2006/ole">
              <p:oleObj spid="_x0000_s6146" name="VISIO" r:id="rId6" imgW="8510016" imgH="3713988" progId="">
                <p:embed/>
              </p:oleObj>
            </a:graphicData>
          </a:graphic>
        </p:graphicFrame>
        <p:graphicFrame>
          <p:nvGraphicFramePr>
            <p:cNvPr id="10" name="Object 4">
              <a:extLst>
                <a:ext uri="{FF2B5EF4-FFF2-40B4-BE49-F238E27FC236}">
                  <a16:creationId xmlns:a16="http://schemas.microsoft.com/office/drawing/2014/main" xmlns="" id="{F2BA47F9-D537-4741-84CF-2FD27AD31C8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006854671"/>
                </p:ext>
              </p:extLst>
            </p:nvPr>
          </p:nvGraphicFramePr>
          <p:xfrm>
            <a:off x="1214804" y="2838450"/>
            <a:ext cx="4816719" cy="1717431"/>
          </p:xfrm>
          <a:graphic>
            <a:graphicData uri="http://schemas.openxmlformats.org/presentationml/2006/ole">
              <p:oleObj spid="_x0000_s6147" name="VISIO" r:id="rId7" imgW="4814316" imgH="1860804" progId="">
                <p:embed/>
              </p:oleObj>
            </a:graphicData>
          </a:graphic>
        </p:graphicFrame>
        <p:graphicFrame>
          <p:nvGraphicFramePr>
            <p:cNvPr id="11" name="Object 5">
              <a:extLst>
                <a:ext uri="{FF2B5EF4-FFF2-40B4-BE49-F238E27FC236}">
                  <a16:creationId xmlns:a16="http://schemas.microsoft.com/office/drawing/2014/main" xmlns="" id="{45325D87-95EF-419C-B65B-086C006962E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99275398"/>
                </p:ext>
              </p:extLst>
            </p:nvPr>
          </p:nvGraphicFramePr>
          <p:xfrm>
            <a:off x="1172308" y="2768112"/>
            <a:ext cx="5502520" cy="2749062"/>
          </p:xfrm>
          <a:graphic>
            <a:graphicData uri="http://schemas.openxmlformats.org/presentationml/2006/ole">
              <p:oleObj spid="_x0000_s6148" name="VISIO" r:id="rId8" imgW="5501640" imgH="2977896" progId="">
                <p:embed/>
              </p:oleObj>
            </a:graphicData>
          </a:graphic>
        </p:graphicFrame>
        <p:graphicFrame>
          <p:nvGraphicFramePr>
            <p:cNvPr id="12" name="Object 6">
              <a:extLst>
                <a:ext uri="{FF2B5EF4-FFF2-40B4-BE49-F238E27FC236}">
                  <a16:creationId xmlns:a16="http://schemas.microsoft.com/office/drawing/2014/main" xmlns="" id="{4D073172-85CE-4060-B995-AAB7CA279D0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377597886"/>
                </p:ext>
              </p:extLst>
            </p:nvPr>
          </p:nvGraphicFramePr>
          <p:xfrm>
            <a:off x="1135674" y="2483828"/>
            <a:ext cx="5542085" cy="3097823"/>
          </p:xfrm>
          <a:graphic>
            <a:graphicData uri="http://schemas.openxmlformats.org/presentationml/2006/ole">
              <p:oleObj spid="_x0000_s6149" name="VISIO" r:id="rId9" imgW="5538216" imgH="3355848" progId="">
                <p:embed/>
              </p:oleObj>
            </a:graphicData>
          </a:graphic>
        </p:graphicFrame>
        <p:graphicFrame>
          <p:nvGraphicFramePr>
            <p:cNvPr id="13" name="Object 7">
              <a:extLst>
                <a:ext uri="{FF2B5EF4-FFF2-40B4-BE49-F238E27FC236}">
                  <a16:creationId xmlns:a16="http://schemas.microsoft.com/office/drawing/2014/main" xmlns="" id="{039D557A-8E90-441A-ACC6-494030623EA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770359482"/>
                </p:ext>
              </p:extLst>
            </p:nvPr>
          </p:nvGraphicFramePr>
          <p:xfrm>
            <a:off x="1148862" y="3115408"/>
            <a:ext cx="5537689" cy="2353408"/>
          </p:xfrm>
          <a:graphic>
            <a:graphicData uri="http://schemas.openxmlformats.org/presentationml/2006/ole">
              <p:oleObj spid="_x0000_s6150" name="VISIO" r:id="rId10" imgW="5532120" imgH="2549652" progId="">
                <p:embed/>
              </p:oleObj>
            </a:graphicData>
          </a:graphic>
        </p:graphicFrame>
        <p:sp>
          <p:nvSpPr>
            <p:cNvPr id="14" name="Szövegdoboz 16">
              <a:extLst>
                <a:ext uri="{FF2B5EF4-FFF2-40B4-BE49-F238E27FC236}">
                  <a16:creationId xmlns:a16="http://schemas.microsoft.com/office/drawing/2014/main" xmlns="" id="{14040DA6-F6C9-40B9-BD0C-A707B4BE8CBF}"/>
                </a:ext>
              </a:extLst>
            </p:cNvPr>
            <p:cNvSpPr txBox="1"/>
            <p:nvPr/>
          </p:nvSpPr>
          <p:spPr>
            <a:xfrm flipH="1">
              <a:off x="5784561" y="4304521"/>
              <a:ext cx="22119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/>
                <a:t>Base plan</a:t>
              </a: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026325" y="542550"/>
            <a:ext cx="4784075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Strategic objectives can only be reached with developmental projects</a:t>
            </a:r>
            <a:endParaRPr sz="30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431200" y="4936450"/>
            <a:ext cx="38540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 sz="1000" dirty="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843704" y="2307420"/>
            <a:ext cx="7571475" cy="28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Create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potential projects to reach strategic objectives.</a:t>
            </a:r>
          </a:p>
          <a:p>
            <a:pPr lvl="0" algn="just">
              <a:lnSpc>
                <a:spcPct val="115000"/>
              </a:lnSpc>
              <a:buFontTx/>
              <a:buChar char="-"/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Challenge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projects with current resources, capabilities and processes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  <a:buFontTx/>
              <a:buChar char="-"/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Select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those projects (under budget constraints) which deliver the most effect for reaching the strategic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objectives</a:t>
            </a: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Annual </a:t>
            </a:r>
            <a:r>
              <a:rPr lang="en-US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feedback: measure the improvement related to the strategic objectives!</a:t>
            </a:r>
          </a:p>
          <a:p>
            <a:pPr lvl="0"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/>
        </p:nvSpPr>
        <p:spPr>
          <a:xfrm>
            <a:off x="1766400" y="1607525"/>
            <a:ext cx="56112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Thank you for your attention and participation</a:t>
            </a:r>
            <a:r>
              <a:rPr lang="en-US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!</a:t>
            </a:r>
            <a:endParaRPr lang="pl-PL" sz="3000" b="1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ctr"/>
            <a:endParaRPr lang="pl-PL" sz="3000" b="1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ctr"/>
            <a:r>
              <a:rPr lang="en-US" sz="16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Questions and comments are welcome!</a:t>
            </a:r>
          </a:p>
          <a:p>
            <a:pPr lvl="0" algn="ctr"/>
            <a:endParaRPr sz="30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0" name="Shape 150"/>
          <p:cNvSpPr txBox="1"/>
          <p:nvPr/>
        </p:nvSpPr>
        <p:spPr>
          <a:xfrm>
            <a:off x="1697820" y="4111255"/>
            <a:ext cx="5925990" cy="12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b="1" dirty="0" err="1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Miklós</a:t>
            </a:r>
            <a:r>
              <a:rPr lang="en-US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 Stocker, PhD</a:t>
            </a:r>
          </a:p>
          <a:p>
            <a:pPr algn="ctr"/>
            <a:r>
              <a:rPr lang="en-US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 Senior Assistant Professor</a:t>
            </a:r>
            <a:r>
              <a:rPr lang="pl-PL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l-PL" dirty="0" err="1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Corvinus</a:t>
            </a:r>
            <a:r>
              <a:rPr lang="pl-PL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l-PL" dirty="0" err="1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University</a:t>
            </a:r>
            <a:r>
              <a:rPr lang="pl-PL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 of </a:t>
            </a:r>
            <a:r>
              <a:rPr lang="pl-PL" dirty="0" err="1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Budapest</a:t>
            </a:r>
            <a:endParaRPr lang="pl-PL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/>
            <a:r>
              <a:rPr lang="en-US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Head of Sport Relations Department</a:t>
            </a:r>
            <a:r>
              <a:rPr lang="pl-PL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l-PL" dirty="0" err="1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Ministry</a:t>
            </a:r>
            <a:r>
              <a:rPr lang="pl-PL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 of </a:t>
            </a:r>
            <a:r>
              <a:rPr lang="pl-PL" dirty="0" err="1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Human</a:t>
            </a:r>
            <a:r>
              <a:rPr lang="pl-PL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l-PL" dirty="0" err="1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Capacities</a:t>
            </a:r>
            <a:endParaRPr lang="pl-PL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" name="Shape 151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Shape 152"/>
          <p:cNvSpPr txBox="1"/>
          <p:nvPr/>
        </p:nvSpPr>
        <p:spPr>
          <a:xfrm>
            <a:off x="8474400" y="4936450"/>
            <a:ext cx="34220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 sz="1000" dirty="0">
              <a:solidFill>
                <a:srgbClr val="0D4A87"/>
              </a:solidFill>
            </a:endParaRPr>
          </a:p>
        </p:txBody>
      </p:sp>
      <p:pic>
        <p:nvPicPr>
          <p:cNvPr id="153" name="Shape 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4969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/>
        </p:nvSpPr>
        <p:spPr>
          <a:xfrm>
            <a:off x="782790" y="2632275"/>
            <a:ext cx="3883350" cy="9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endParaRPr lang="pl-PL" sz="1800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/>
            <a:r>
              <a:rPr lang="en-US" sz="18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PART I: INTEGRATED VALUE CREATION MODEL</a:t>
            </a:r>
            <a:r>
              <a:rPr lang="en-US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Resources and competences </a:t>
            </a:r>
            <a:br>
              <a:rPr lang="en-US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Competitive advantage</a:t>
            </a:r>
            <a:endParaRPr lang="pl-PL" sz="18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026325" y="542550"/>
            <a:ext cx="56112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3000" b="1" dirty="0" err="1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Integrated</a:t>
            </a:r>
            <a:r>
              <a:rPr lang="pl-PL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l-PL" sz="3000" b="1" dirty="0" err="1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Value</a:t>
            </a:r>
            <a:r>
              <a:rPr lang="pl-PL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lang="pl-PL" sz="3000" b="1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/>
            <a:r>
              <a:rPr lang="pl-PL" sz="3000" b="1" dirty="0" err="1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Creation</a:t>
            </a:r>
            <a:r>
              <a:rPr lang="pl-PL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l-PL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Model</a:t>
            </a:r>
            <a:endParaRPr sz="30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563101" y="4936450"/>
            <a:ext cx="253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Csoportba foglalás 9">
            <a:extLst>
              <a:ext uri="{FF2B5EF4-FFF2-40B4-BE49-F238E27FC236}">
                <a16:creationId xmlns:a16="http://schemas.microsoft.com/office/drawing/2014/main" xmlns="" id="{D0548D47-9EE3-4E0D-A15C-464FE4C8D184}"/>
              </a:ext>
            </a:extLst>
          </p:cNvPr>
          <p:cNvGrpSpPr/>
          <p:nvPr/>
        </p:nvGrpSpPr>
        <p:grpSpPr>
          <a:xfrm>
            <a:off x="1091611" y="1623060"/>
            <a:ext cx="5732100" cy="3866863"/>
            <a:chOff x="1331620" y="1385273"/>
            <a:chExt cx="6265863" cy="4735513"/>
          </a:xfrm>
        </p:grpSpPr>
        <p:graphicFrame>
          <p:nvGraphicFramePr>
            <p:cNvPr id="9" name="Object 54">
              <a:extLst>
                <a:ext uri="{FF2B5EF4-FFF2-40B4-BE49-F238E27FC236}">
                  <a16:creationId xmlns:a16="http://schemas.microsoft.com/office/drawing/2014/main" xmlns="" id="{BAB4499C-AF1D-48C3-A30B-B66320332A7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083772860"/>
                </p:ext>
              </p:extLst>
            </p:nvPr>
          </p:nvGraphicFramePr>
          <p:xfrm>
            <a:off x="1331620" y="1385273"/>
            <a:ext cx="6265863" cy="4735513"/>
          </p:xfrm>
          <a:graphic>
            <a:graphicData uri="http://schemas.openxmlformats.org/presentationml/2006/ole">
              <p:oleObj spid="_x0000_s1026" name="Visio" r:id="rId6" imgW="8134653" imgH="6154765" progId="">
                <p:embed/>
              </p:oleObj>
            </a:graphicData>
          </a:graphic>
        </p:graphicFrame>
        <p:pic>
          <p:nvPicPr>
            <p:cNvPr id="10" name="Kép 11">
              <a:extLst>
                <a:ext uri="{FF2B5EF4-FFF2-40B4-BE49-F238E27FC236}">
                  <a16:creationId xmlns:a16="http://schemas.microsoft.com/office/drawing/2014/main" xmlns="" id="{7B86F956-1CDD-4518-82E0-FF360FDDDC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7177" t="51841" r="14220" b="36810"/>
            <a:stretch/>
          </p:blipFill>
          <p:spPr>
            <a:xfrm>
              <a:off x="5292080" y="3717032"/>
              <a:ext cx="1584156" cy="64806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026325" y="542550"/>
            <a:ext cx="56112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3000" b="1" dirty="0" err="1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Integrated</a:t>
            </a:r>
            <a:r>
              <a:rPr lang="pl-PL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l-PL" sz="3000" b="1" dirty="0" err="1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Value</a:t>
            </a:r>
            <a:r>
              <a:rPr lang="pl-PL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lang="pl-PL" sz="3000" b="1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/>
            <a:r>
              <a:rPr lang="pl-PL" sz="3000" b="1" dirty="0" err="1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Creation</a:t>
            </a:r>
            <a:r>
              <a:rPr lang="pl-PL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 Model </a:t>
            </a:r>
            <a:r>
              <a:rPr lang="pl-PL" sz="3000" b="1" dirty="0" err="1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exp</a:t>
            </a:r>
            <a:r>
              <a:rPr lang="pl-PL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30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563101" y="4936450"/>
            <a:ext cx="253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005840" y="1574935"/>
          <a:ext cx="5840730" cy="4079104"/>
        </p:xfrm>
        <a:graphic>
          <a:graphicData uri="http://schemas.openxmlformats.org/presentationml/2006/ole">
            <p:oleObj spid="_x0000_s2051" r:id="rId6" imgW="10510745" imgH="7342218" progId="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026325" y="542550"/>
            <a:ext cx="56112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Applied resources </a:t>
            </a:r>
            <a:endParaRPr lang="pl-PL" sz="3000" b="1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/>
            <a:r>
              <a:rPr lang="en-US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in </a:t>
            </a:r>
            <a:r>
              <a:rPr lang="en-US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the value creation</a:t>
            </a:r>
            <a:endParaRPr sz="30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563101" y="4936450"/>
            <a:ext cx="253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749300" y="1501140"/>
          <a:ext cx="6234430" cy="4174079"/>
        </p:xfrm>
        <a:graphic>
          <a:graphicData uri="http://schemas.openxmlformats.org/presentationml/2006/ole">
            <p:oleObj spid="_x0000_s3075" name="Visio" r:id="rId6" imgW="10138511" imgH="6802663" progId="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026325" y="542550"/>
            <a:ext cx="56112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Tangible and intangible resources</a:t>
            </a:r>
            <a:endParaRPr sz="30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563101" y="4936450"/>
            <a:ext cx="253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Obraz 54" descr="Przechwytywani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992" y="1539918"/>
            <a:ext cx="5975438" cy="40326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047925" y="499350"/>
            <a:ext cx="5741495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Importance of </a:t>
            </a:r>
            <a:endParaRPr lang="pl-PL" sz="3000" b="1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/>
            <a:r>
              <a:rPr lang="en-US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resources </a:t>
            </a:r>
            <a:r>
              <a:rPr lang="en-US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and competences</a:t>
            </a:r>
            <a:endParaRPr lang="pl-PL" sz="3000" b="1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563101" y="4936450"/>
            <a:ext cx="253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1090124" y="1729890"/>
            <a:ext cx="7571475" cy="28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FontTx/>
              <a:buChar char="-"/>
            </a:pPr>
            <a:r>
              <a:rPr lang="pl-PL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Organizations </a:t>
            </a:r>
            <a:r>
              <a:rPr lang="en-US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create value from tangible and intangible </a:t>
            </a:r>
            <a:r>
              <a:rPr lang="en-US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resources</a:t>
            </a:r>
            <a:endParaRPr lang="pl-PL" sz="1800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/>
            <a:endParaRPr lang="en-US" sz="1800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/>
            <a:r>
              <a:rPr lang="pl-PL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Tangible </a:t>
            </a:r>
            <a:r>
              <a:rPr lang="en-US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and intangible resources can be source of competitive advantage</a:t>
            </a:r>
            <a:r>
              <a:rPr lang="en-US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!</a:t>
            </a:r>
            <a:endParaRPr lang="pl-PL" sz="1800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/>
            <a:endParaRPr lang="en-US" sz="1800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/>
            <a:r>
              <a:rPr lang="pl-PL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If </a:t>
            </a:r>
            <a:r>
              <a:rPr lang="en-US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they are Valuable, Rare, Inimitable and exploited by the Organization (VRIO framework</a:t>
            </a:r>
            <a:r>
              <a:rPr lang="en-US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lang="pl-PL" sz="1800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/>
            <a:endParaRPr lang="en-US" sz="1800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/>
            <a:r>
              <a:rPr lang="pl-PL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However </a:t>
            </a:r>
            <a:r>
              <a:rPr lang="en-US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allocation and usage of resources cause costs</a:t>
            </a:r>
            <a:r>
              <a:rPr lang="en-US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!</a:t>
            </a:r>
            <a:endParaRPr lang="pl-PL" sz="1800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/>
            <a:endParaRPr lang="en-US" sz="1800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/>
            <a:r>
              <a:rPr lang="pl-PL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Competences </a:t>
            </a:r>
            <a:r>
              <a:rPr lang="en-US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are abilities which use resources</a:t>
            </a:r>
          </a:p>
          <a:p>
            <a:pPr lvl="0"/>
            <a:r>
              <a:rPr lang="en-US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Quick service, efficient training schedule</a:t>
            </a:r>
          </a:p>
          <a:p>
            <a:pPr lvl="0"/>
            <a:endParaRPr lang="pl-PL" sz="1800" b="1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047925" y="499350"/>
            <a:ext cx="5741495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Competitive advantage</a:t>
            </a:r>
            <a:endParaRPr lang="pl-PL" sz="3000" b="1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563101" y="4936450"/>
            <a:ext cx="253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1090124" y="1455570"/>
            <a:ext cx="7571475" cy="28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An organization is said to have a competitive advantage when it is engaging in activities that increase </a:t>
            </a:r>
            <a:r>
              <a:rPr lang="en-US" sz="18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its efficiency or effectiveness </a:t>
            </a:r>
            <a:r>
              <a:rPr lang="en-US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in ways that </a:t>
            </a:r>
            <a:r>
              <a:rPr lang="en-US" sz="18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competing organizations are not</a:t>
            </a:r>
            <a:r>
              <a:rPr lang="en-US" sz="18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pl-PL" sz="1800" b="1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/>
            <a:endParaRPr lang="en-US" sz="1800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/>
            <a:r>
              <a:rPr lang="en-US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Competitive advantage can only be understood in contrast to competitors</a:t>
            </a:r>
            <a:r>
              <a:rPr lang="en-US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!</a:t>
            </a:r>
            <a:endParaRPr lang="pl-PL" sz="1800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/>
            <a:endParaRPr lang="en-US" sz="1800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/>
            <a:r>
              <a:rPr lang="en-US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Task: Who are your competitors</a:t>
            </a:r>
            <a:r>
              <a:rPr lang="en-US" sz="18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lang="pl-PL" sz="1800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/>
            <a:endParaRPr lang="en-US" sz="1800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/>
            <a:r>
              <a:rPr lang="pl-PL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Which </a:t>
            </a:r>
            <a:r>
              <a:rPr lang="en-US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organizations offer similar value then your organization?</a:t>
            </a:r>
          </a:p>
          <a:p>
            <a:pPr lvl="0"/>
            <a:r>
              <a:rPr lang="pl-PL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Which </a:t>
            </a:r>
            <a:r>
              <a:rPr lang="en-US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organizations target similar clients then your organization?</a:t>
            </a:r>
          </a:p>
          <a:p>
            <a:pPr lvl="0"/>
            <a:r>
              <a:rPr lang="pl-PL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Which </a:t>
            </a:r>
            <a:r>
              <a:rPr lang="en-US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organizations compete for the same resources then your organization?</a:t>
            </a:r>
          </a:p>
          <a:p>
            <a:pPr lvl="0"/>
            <a:endParaRPr lang="pl-PL" sz="1800" b="1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1041</Words>
  <Application>Microsoft Office PowerPoint</Application>
  <PresentationFormat>Pokaz na ekranie (16:10)</PresentationFormat>
  <Paragraphs>206</Paragraphs>
  <Slides>29</Slides>
  <Notes>29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29</vt:i4>
      </vt:variant>
    </vt:vector>
  </HeadingPairs>
  <TitlesOfParts>
    <vt:vector size="36" baseType="lpstr">
      <vt:lpstr>Arial</vt:lpstr>
      <vt:lpstr>Open Sans</vt:lpstr>
      <vt:lpstr>PT Sans</vt:lpstr>
      <vt:lpstr>Times New Roman</vt:lpstr>
      <vt:lpstr>Simple Light</vt:lpstr>
      <vt:lpstr>Visio</vt:lpstr>
      <vt:lpstr>VISIO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cp:lastModifiedBy>ACER</cp:lastModifiedBy>
  <cp:revision>20</cp:revision>
  <dcterms:modified xsi:type="dcterms:W3CDTF">2018-05-24T19:06:22Z</dcterms:modified>
</cp:coreProperties>
</file>